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8" r:id="rId3"/>
    <p:sldId id="257" r:id="rId4"/>
    <p:sldId id="258" r:id="rId5"/>
    <p:sldId id="259" r:id="rId6"/>
    <p:sldId id="271" r:id="rId7"/>
    <p:sldId id="260" r:id="rId8"/>
    <p:sldId id="261" r:id="rId9"/>
    <p:sldId id="262" r:id="rId10"/>
    <p:sldId id="272" r:id="rId11"/>
    <p:sldId id="263" r:id="rId12"/>
    <p:sldId id="267" r:id="rId13"/>
    <p:sldId id="268" r:id="rId14"/>
    <p:sldId id="273" r:id="rId15"/>
    <p:sldId id="269" r:id="rId16"/>
    <p:sldId id="274" r:id="rId17"/>
    <p:sldId id="275" r:id="rId18"/>
    <p:sldId id="270" r:id="rId19"/>
    <p:sldId id="276" r:id="rId20"/>
    <p:sldId id="277" r:id="rId21"/>
    <p:sldId id="279" r:id="rId22"/>
    <p:sldId id="280" r:id="rId23"/>
    <p:sldId id="281" r:id="rId24"/>
    <p:sldId id="266" r:id="rId25"/>
    <p:sldId id="264" r:id="rId26"/>
    <p:sldId id="282" r:id="rId27"/>
    <p:sldId id="283" r:id="rId28"/>
    <p:sldId id="284" r:id="rId29"/>
    <p:sldId id="265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82"/>
  </p:normalViewPr>
  <p:slideViewPr>
    <p:cSldViewPr snapToGrid="0" snapToObjects="1">
      <p:cViewPr varScale="1">
        <p:scale>
          <a:sx n="121" d="100"/>
          <a:sy n="121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B58D-DD8C-584D-85DD-011C24C6AFD1}" type="datetimeFigureOut">
              <a:rPr lang="en-US" smtClean="0"/>
              <a:t>11/9/16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C1E3B-1F00-3D44-95D3-72B32074793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58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B58D-DD8C-584D-85DD-011C24C6AFD1}" type="datetimeFigureOut">
              <a:rPr lang="en-US" smtClean="0"/>
              <a:t>11/9/16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C1E3B-1F00-3D44-95D3-72B32074793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2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B58D-DD8C-584D-85DD-011C24C6AFD1}" type="datetimeFigureOut">
              <a:rPr lang="en-US" smtClean="0"/>
              <a:t>11/9/16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C1E3B-1F00-3D44-95D3-72B32074793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B58D-DD8C-584D-85DD-011C24C6AFD1}" type="datetimeFigureOut">
              <a:rPr lang="en-US" smtClean="0"/>
              <a:t>11/9/16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C1E3B-1F00-3D44-95D3-72B32074793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70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B58D-DD8C-584D-85DD-011C24C6AFD1}" type="datetimeFigureOut">
              <a:rPr lang="en-US" smtClean="0"/>
              <a:t>11/9/16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C1E3B-1F00-3D44-95D3-72B32074793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01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B58D-DD8C-584D-85DD-011C24C6AFD1}" type="datetimeFigureOut">
              <a:rPr lang="en-US" smtClean="0"/>
              <a:t>11/9/16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C1E3B-1F00-3D44-95D3-72B32074793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50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B58D-DD8C-584D-85DD-011C24C6AFD1}" type="datetimeFigureOut">
              <a:rPr lang="en-US" smtClean="0"/>
              <a:t>11/9/16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C1E3B-1F00-3D44-95D3-72B32074793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17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B58D-DD8C-584D-85DD-011C24C6AFD1}" type="datetimeFigureOut">
              <a:rPr lang="en-US" smtClean="0"/>
              <a:t>11/9/16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C1E3B-1F00-3D44-95D3-72B32074793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90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B58D-DD8C-584D-85DD-011C24C6AFD1}" type="datetimeFigureOut">
              <a:rPr lang="en-US" smtClean="0"/>
              <a:t>11/9/16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C1E3B-1F00-3D44-95D3-72B32074793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6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B58D-DD8C-584D-85DD-011C24C6AFD1}" type="datetimeFigureOut">
              <a:rPr lang="en-US" smtClean="0"/>
              <a:t>11/9/16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C1E3B-1F00-3D44-95D3-72B32074793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69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B58D-DD8C-584D-85DD-011C24C6AFD1}" type="datetimeFigureOut">
              <a:rPr lang="en-US" smtClean="0"/>
              <a:t>11/9/16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C1E3B-1F00-3D44-95D3-72B32074793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4B58D-DD8C-584D-85DD-011C24C6AFD1}" type="datetimeFigureOut">
              <a:rPr lang="en-US" smtClean="0"/>
              <a:t>11/9/16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C1E3B-1F00-3D44-95D3-72B32074793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3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spot.apache.or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kudu.apache.org/releases/0.6.0/docs/schema_design.html#primary-key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kdd.ics.uci.edu/databases/kddcup99/kddcup99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kudu-mk-1.vpc.cloudera.com:8888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balassi/packet-inspector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sD0_T2fQ7J5k7Ttx1vmAkYkMljMySgKFimm4hNVXxgA/edit" TargetMode="External"/><Relationship Id="rId4" Type="http://schemas.openxmlformats.org/officeDocument/2006/relationships/hyperlink" Target="http://research.ijcaonline.org/volume74/number17/pxc3890233.pdf" TargetMode="External"/><Relationship Id="rId5" Type="http://schemas.openxmlformats.org/officeDocument/2006/relationships/hyperlink" Target="https://www.cs.princeton.edu/~blei/papers/BleiNgJordan2003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oogle.com/document/d/12SHvTGJWtewk8CpUClOy22mh7cUow18F_Jg2ZNNE3h8/edit#heading=h.r4wlzr2ctack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en-US" dirty="0" smtClean="0"/>
              <a:t>Network Traffic </a:t>
            </a:r>
            <a:r>
              <a:rPr lang="en-US" dirty="0" smtClean="0"/>
              <a:t>Analysis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1655762"/>
          </a:xfrm>
        </p:spPr>
        <p:txBody>
          <a:bodyPr/>
          <a:lstStyle/>
          <a:p>
            <a:r>
              <a:rPr lang="en-US" sz="3200" dirty="0" smtClean="0"/>
              <a:t>Exploring Apache SPOT</a:t>
            </a:r>
            <a:br>
              <a:rPr lang="en-US" sz="3200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http://spot.apache.org/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570" y="3520966"/>
            <a:ext cx="4007823" cy="3337034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45" y="4500675"/>
            <a:ext cx="3102758" cy="193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1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LDA: What and Why?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80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Goals (long term):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i="1" dirty="0" smtClean="0"/>
              <a:t>local context</a:t>
            </a:r>
            <a:r>
              <a:rPr lang="en-US" dirty="0" smtClean="0"/>
              <a:t> information instead of </a:t>
            </a:r>
            <a:r>
              <a:rPr lang="en-US" i="1" dirty="0" smtClean="0"/>
              <a:t>single package data </a:t>
            </a:r>
            <a:r>
              <a:rPr lang="en-US" dirty="0" smtClean="0"/>
              <a:t>only.</a:t>
            </a:r>
          </a:p>
          <a:p>
            <a:pPr marL="0" indent="0">
              <a:buNone/>
            </a:pPr>
            <a:r>
              <a:rPr lang="en-US" dirty="0" smtClean="0"/>
              <a:t>	(A) </a:t>
            </a:r>
            <a:r>
              <a:rPr lang="en-US" dirty="0" err="1" smtClean="0"/>
              <a:t>Vectorization</a:t>
            </a:r>
            <a:r>
              <a:rPr lang="en-US" dirty="0" smtClean="0"/>
              <a:t> of measured properties</a:t>
            </a:r>
          </a:p>
          <a:p>
            <a:pPr marL="0" indent="0">
              <a:buNone/>
            </a:pPr>
            <a:r>
              <a:rPr lang="en-US" dirty="0" smtClean="0"/>
              <a:t>	(B) Temporal communication networks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Consider additional communication layers:</a:t>
            </a:r>
          </a:p>
          <a:p>
            <a:pPr lvl="1"/>
            <a:r>
              <a:rPr lang="en-US" dirty="0" smtClean="0"/>
              <a:t>Syslog</a:t>
            </a:r>
          </a:p>
          <a:p>
            <a:pPr lvl="1"/>
            <a:r>
              <a:rPr lang="en-US" dirty="0" smtClean="0"/>
              <a:t>Webserver log</a:t>
            </a:r>
          </a:p>
          <a:p>
            <a:pPr lvl="1"/>
            <a:r>
              <a:rPr lang="en-US" dirty="0" smtClean="0"/>
              <a:t>Cloudera Manager events</a:t>
            </a:r>
          </a:p>
          <a:p>
            <a:pPr lvl="1"/>
            <a:r>
              <a:rPr lang="en-US" dirty="0" smtClean="0"/>
              <a:t>Cloudera Navigator events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2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Activities	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 a data pipeline:</a:t>
            </a:r>
          </a:p>
          <a:p>
            <a:pPr lvl="1"/>
            <a:r>
              <a:rPr lang="en-US" dirty="0" smtClean="0"/>
              <a:t>Kafka =&gt; Spark =&gt; HDFS =&gt; Notebook</a:t>
            </a:r>
          </a:p>
          <a:p>
            <a:pPr lvl="1"/>
            <a:r>
              <a:rPr lang="en-US" dirty="0" smtClean="0"/>
              <a:t>Kafka =&gt; Spark =&gt; Kudu</a:t>
            </a:r>
          </a:p>
          <a:p>
            <a:pPr lvl="1"/>
            <a:r>
              <a:rPr lang="en-US" dirty="0" smtClean="0"/>
              <a:t>Kudu =&gt; Spark =&gt; HDFS =&gt; (Notebook)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Create reference data sets</a:t>
            </a:r>
          </a:p>
          <a:p>
            <a:pPr lvl="1"/>
            <a:r>
              <a:rPr lang="en-US" dirty="0" smtClean="0"/>
              <a:t>Scenario A: </a:t>
            </a:r>
            <a:r>
              <a:rPr lang="en-US" dirty="0" err="1" smtClean="0"/>
              <a:t>Terrasort</a:t>
            </a:r>
            <a:r>
              <a:rPr lang="en-US" dirty="0" smtClean="0"/>
              <a:t> </a:t>
            </a:r>
            <a:r>
              <a:rPr lang="en-US" dirty="0" smtClean="0">
                <a:latin typeface="+mj-lt"/>
              </a:rPr>
              <a:t>(Big-Batch-Workload)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Scenario B: HDFS PUT,GET; HUE </a:t>
            </a:r>
            <a:r>
              <a:rPr lang="en-US" dirty="0" smtClean="0">
                <a:latin typeface="+mj-lt"/>
              </a:rPr>
              <a:t>(Interactive </a:t>
            </a:r>
            <a:r>
              <a:rPr lang="en-US" dirty="0">
                <a:latin typeface="+mj-lt"/>
              </a:rPr>
              <a:t>Workload)</a:t>
            </a:r>
          </a:p>
          <a:p>
            <a:pPr lvl="1"/>
            <a:r>
              <a:rPr lang="en-US" dirty="0" smtClean="0"/>
              <a:t>Scenario C: Idle cluster </a:t>
            </a:r>
            <a:r>
              <a:rPr lang="en-US" dirty="0" smtClean="0">
                <a:latin typeface="+mj-lt"/>
              </a:rPr>
              <a:t>(Vacation time)</a:t>
            </a:r>
          </a:p>
          <a:p>
            <a:pPr lvl="1"/>
            <a:r>
              <a:rPr lang="en-US" dirty="0" smtClean="0"/>
              <a:t>Scenario D: Kafka =&gt; Spark =&gt; Kudu </a:t>
            </a:r>
            <a:r>
              <a:rPr lang="en-US" dirty="0" smtClean="0">
                <a:latin typeface="+mj-lt"/>
              </a:rPr>
              <a:t>(Realistic production Workload)</a:t>
            </a:r>
          </a:p>
          <a:p>
            <a:pPr lvl="1"/>
            <a:r>
              <a:rPr lang="en-US" dirty="0" smtClean="0"/>
              <a:t>Scenario E: Twitter =&gt; Spark =&gt; Kudu </a:t>
            </a:r>
            <a:r>
              <a:rPr lang="en-US" dirty="0" smtClean="0">
                <a:latin typeface="+mj-lt"/>
              </a:rPr>
              <a:t>(Realistic production Workload)</a:t>
            </a:r>
            <a:endParaRPr lang="en-US" dirty="0">
              <a:latin typeface="+mj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6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Event Processing: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Kafka</a:t>
            </a:r>
            <a:r>
              <a:rPr lang="en-US" dirty="0" smtClean="0"/>
              <a:t> gives an order only within a partition</a:t>
            </a:r>
          </a:p>
          <a:p>
            <a:pPr lvl="1"/>
            <a:r>
              <a:rPr lang="en-US" dirty="0" smtClean="0"/>
              <a:t>Post-processing in Spark </a:t>
            </a:r>
          </a:p>
          <a:p>
            <a:r>
              <a:rPr lang="en-US" b="1" dirty="0" err="1" smtClean="0"/>
              <a:t>HBase</a:t>
            </a:r>
            <a:r>
              <a:rPr lang="en-US" dirty="0" smtClean="0"/>
              <a:t> sorts rows by key</a:t>
            </a:r>
          </a:p>
          <a:p>
            <a:pPr lvl="1"/>
            <a:r>
              <a:rPr lang="en-US" dirty="0" smtClean="0"/>
              <a:t>Table design is now strictly time related, which is not a very universal approach.</a:t>
            </a:r>
          </a:p>
          <a:p>
            <a:r>
              <a:rPr lang="en-US" b="1" dirty="0" smtClean="0">
                <a:hlinkClick r:id="rId2"/>
              </a:rPr>
              <a:t>Kudu</a:t>
            </a:r>
            <a:r>
              <a:rPr lang="en-US" dirty="0" smtClean="0">
                <a:hlinkClick r:id="rId2"/>
              </a:rPr>
              <a:t> uses Primary Keys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Each </a:t>
            </a:r>
            <a:r>
              <a:rPr lang="en-US" dirty="0"/>
              <a:t>Kudu table must declare a primary key comprised of one or more columns. Primary key columns must be </a:t>
            </a:r>
            <a:r>
              <a:rPr lang="en-US" b="1" dirty="0"/>
              <a:t>non-</a:t>
            </a:r>
            <a:r>
              <a:rPr lang="en-US" b="1" dirty="0" err="1"/>
              <a:t>nullable</a:t>
            </a:r>
            <a:r>
              <a:rPr lang="en-US" dirty="0"/>
              <a:t>, and may not be a </a:t>
            </a:r>
            <a:r>
              <a:rPr lang="en-US" dirty="0" err="1"/>
              <a:t>boolean</a:t>
            </a:r>
            <a:r>
              <a:rPr lang="en-US" dirty="0"/>
              <a:t> or floating-point type. </a:t>
            </a:r>
            <a:r>
              <a:rPr lang="en-US" i="1" dirty="0"/>
              <a:t>Every row in a table must have a unique set of values for its primary key columns. </a:t>
            </a:r>
            <a:r>
              <a:rPr lang="en-US" dirty="0"/>
              <a:t>As with a traditional RDBMS, primary key selection is critical to ensuring performant database operations.</a:t>
            </a:r>
          </a:p>
          <a:p>
            <a:r>
              <a:rPr lang="en-US" b="1" i="1" dirty="0" smtClean="0"/>
              <a:t>But: </a:t>
            </a:r>
            <a:r>
              <a:rPr lang="en-US" i="1" dirty="0" smtClean="0">
                <a:solidFill>
                  <a:srgbClr val="FF0000"/>
                </a:solidFill>
              </a:rPr>
              <a:t>Events have timestamps which are </a:t>
            </a:r>
            <a:r>
              <a:rPr lang="en-US" b="1" i="1" dirty="0" smtClean="0">
                <a:solidFill>
                  <a:srgbClr val="FF0000"/>
                </a:solidFill>
              </a:rPr>
              <a:t>not</a:t>
            </a:r>
            <a:r>
              <a:rPr lang="en-US" i="1" dirty="0" smtClean="0">
                <a:solidFill>
                  <a:srgbClr val="FF0000"/>
                </a:solidFill>
              </a:rPr>
              <a:t> really unique !!!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08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A: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TERRAGEN</a:t>
            </a:r>
          </a:p>
          <a:p>
            <a:pPr marL="0" indent="0">
              <a:buNone/>
            </a:pPr>
            <a:r>
              <a:rPr lang="en-US" dirty="0" smtClean="0"/>
              <a:t>TERRASORT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152" y="1318437"/>
            <a:ext cx="7283824" cy="553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6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Data for Scenario B: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KDD Cup data set (see Sean's Book - chap.5) in: </a:t>
            </a:r>
          </a:p>
          <a:p>
            <a:pPr marL="0" indent="0">
              <a:buNone/>
            </a:pPr>
            <a:r>
              <a:rPr lang="en-US" dirty="0" smtClean="0"/>
              <a:t>	node: kudu-mk-5.vpc.cloudera.com</a:t>
            </a:r>
            <a:br>
              <a:rPr lang="en-US" dirty="0" smtClean="0"/>
            </a:br>
            <a:r>
              <a:rPr lang="en-US" dirty="0" smtClean="0"/>
              <a:t>	path: /root/</a:t>
            </a:r>
            <a:r>
              <a:rPr lang="en-US" dirty="0" err="1" smtClean="0"/>
              <a:t>kddcup.data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Downloaded from: </a:t>
            </a:r>
            <a:r>
              <a:rPr lang="en-US" dirty="0" smtClean="0">
                <a:hlinkClick r:id="rId2"/>
              </a:rPr>
              <a:t>http://kdd.ics.uci.edu/databases/kddcup99/kddcup99.html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15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Data for Scenario C: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545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387" y="0"/>
            <a:ext cx="9988613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D: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IDLE CLUSTER </a:t>
            </a:r>
            <a:br>
              <a:rPr lang="en-US" dirty="0" smtClean="0"/>
            </a:br>
            <a:r>
              <a:rPr lang="en-US" dirty="0" smtClean="0"/>
              <a:t>(some unknown </a:t>
            </a:r>
            <a:br>
              <a:rPr lang="en-US" dirty="0" smtClean="0"/>
            </a:br>
            <a:r>
              <a:rPr lang="en-US" dirty="0" smtClean="0"/>
              <a:t>activity in the</a:t>
            </a:r>
          </a:p>
          <a:p>
            <a:pPr marL="0" indent="0">
              <a:buNone/>
            </a:pPr>
            <a:r>
              <a:rPr lang="en-US" dirty="0" smtClean="0"/>
              <a:t>background)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7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204" y="276925"/>
            <a:ext cx="5950136" cy="4746251"/>
          </a:xfrm>
          <a:prstGeom prst="rect">
            <a:avLst/>
          </a:prstGeo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187" y="1690688"/>
            <a:ext cx="7081609" cy="481768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0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Data for Scenario E: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884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Quick-Links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http://kudu-mk-1.vpc.cloudera.com:8888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77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70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Entropy of Temporal Network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evolution of the network properties</a:t>
            </a:r>
          </a:p>
          <a:p>
            <a:pPr lvl="1"/>
            <a:r>
              <a:rPr lang="en-US" dirty="0" smtClean="0"/>
              <a:t>Topology</a:t>
            </a:r>
          </a:p>
          <a:p>
            <a:pPr lvl="1"/>
            <a:r>
              <a:rPr lang="en-US" dirty="0" smtClean="0"/>
              <a:t>Topological node properties</a:t>
            </a:r>
          </a:p>
        </p:txBody>
      </p:sp>
    </p:spTree>
    <p:extLst>
      <p:ext uri="{BB962C8B-B14F-4D97-AF65-F5344CB8AC3E}">
        <p14:creationId xmlns:p14="http://schemas.microsoft.com/office/powerpoint/2010/main" val="905029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Shift Graph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stability over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72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Setup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topics do we need?</a:t>
            </a:r>
          </a:p>
          <a:p>
            <a:r>
              <a:rPr lang="en-US" dirty="0" smtClean="0"/>
              <a:t>Auto—topic generation is not recommended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31661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Milestone One: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 a common DSP model</a:t>
            </a:r>
            <a:r>
              <a:rPr lang="en-US" dirty="0"/>
              <a:t> </a:t>
            </a:r>
            <a:r>
              <a:rPr lang="en-US" dirty="0" smtClean="0"/>
              <a:t>(data science process model)</a:t>
            </a:r>
          </a:p>
          <a:p>
            <a:r>
              <a:rPr lang="en-US" dirty="0" smtClean="0"/>
              <a:t>Use CDH default tools and gain experience</a:t>
            </a:r>
          </a:p>
          <a:p>
            <a:r>
              <a:rPr lang="en-US" dirty="0" smtClean="0"/>
              <a:t>Work with Kafka (for input) and Hive tables (for input and output)</a:t>
            </a:r>
          </a:p>
          <a:p>
            <a:r>
              <a:rPr lang="en-US" dirty="0" smtClean="0"/>
              <a:t>Implement a dataset profiling procedure, using Spark</a:t>
            </a:r>
          </a:p>
          <a:p>
            <a:r>
              <a:rPr lang="en-US" dirty="0" smtClean="0"/>
              <a:t>Present results, using Jupiter notebook</a:t>
            </a:r>
          </a:p>
          <a:p>
            <a:r>
              <a:rPr lang="en-US" dirty="0" smtClean="0"/>
              <a:t>Increase functionality and knowledge by doing small iterations</a:t>
            </a:r>
          </a:p>
          <a:p>
            <a:r>
              <a:rPr lang="en-US" dirty="0" smtClean="0"/>
              <a:t>Share code and knowledge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65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Results: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We organized our work in 3 phases:</a:t>
            </a:r>
          </a:p>
          <a:p>
            <a:pPr lvl="1"/>
            <a:r>
              <a:rPr lang="en-US" dirty="0" smtClean="0"/>
              <a:t>Data and domain inspection + solution proposals</a:t>
            </a:r>
          </a:p>
          <a:p>
            <a:pPr lvl="1"/>
            <a:r>
              <a:rPr lang="en-US" dirty="0" smtClean="0"/>
              <a:t>Environment setup</a:t>
            </a:r>
          </a:p>
          <a:p>
            <a:pPr lvl="2"/>
            <a:r>
              <a:rPr lang="en-US" dirty="0" smtClean="0"/>
              <a:t>Tool centric: </a:t>
            </a:r>
            <a:r>
              <a:rPr lang="en-US" dirty="0" err="1" smtClean="0"/>
              <a:t>Jupyter</a:t>
            </a:r>
            <a:r>
              <a:rPr lang="en-US" dirty="0" smtClean="0"/>
              <a:t>, Eclipse, </a:t>
            </a:r>
            <a:r>
              <a:rPr lang="en-US" dirty="0" err="1" smtClean="0"/>
              <a:t>IntlliJ</a:t>
            </a:r>
            <a:r>
              <a:rPr lang="en-US" dirty="0" smtClean="0"/>
              <a:t>, </a:t>
            </a:r>
            <a:r>
              <a:rPr lang="en-US" dirty="0" err="1" smtClean="0"/>
              <a:t>CloudCat</a:t>
            </a:r>
            <a:r>
              <a:rPr lang="en-US" dirty="0" smtClean="0"/>
              <a:t> cluster, </a:t>
            </a:r>
            <a:r>
              <a:rPr lang="en-US" dirty="0" err="1" smtClean="0"/>
              <a:t>Git</a:t>
            </a:r>
            <a:r>
              <a:rPr lang="en-US" dirty="0" smtClean="0"/>
              <a:t> repository </a:t>
            </a:r>
          </a:p>
          <a:p>
            <a:pPr lvl="2"/>
            <a:r>
              <a:rPr lang="en-US" dirty="0" smtClean="0"/>
              <a:t>Data centric:, Data collector tool, Demo data generation, Data </a:t>
            </a:r>
            <a:r>
              <a:rPr lang="en-US" dirty="0" smtClean="0"/>
              <a:t>formats</a:t>
            </a:r>
          </a:p>
          <a:p>
            <a:pPr lvl="1"/>
            <a:r>
              <a:rPr lang="en-US" dirty="0" smtClean="0"/>
              <a:t>Data capturing and data generation</a:t>
            </a:r>
            <a:endParaRPr lang="en-US" dirty="0" smtClean="0"/>
          </a:p>
          <a:p>
            <a:pPr lvl="1"/>
            <a:r>
              <a:rPr lang="en-US" dirty="0" smtClean="0"/>
              <a:t>Analyzing the data in a well defined environment</a:t>
            </a:r>
          </a:p>
          <a:p>
            <a:r>
              <a:rPr lang="en-US" dirty="0" smtClean="0"/>
              <a:t>Results are available in </a:t>
            </a:r>
            <a:r>
              <a:rPr lang="en-US" dirty="0" err="1" smtClean="0"/>
              <a:t>Git</a:t>
            </a:r>
            <a:r>
              <a:rPr lang="en-US" dirty="0" smtClean="0"/>
              <a:t> repos: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http://github.mtv.cloudera.com/kamir/Snaffer</a:t>
            </a:r>
          </a:p>
          <a:p>
            <a:pPr lvl="1"/>
            <a:r>
              <a:rPr lang="en-US" dirty="0" smtClean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github.com/mbalassi/packet-inspector</a:t>
            </a:r>
            <a:endParaRPr lang="en-US" dirty="0" smtClean="0"/>
          </a:p>
          <a:p>
            <a:pPr lvl="1"/>
            <a:r>
              <a:rPr lang="is-IS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Increase functionality and knowledge by doing small iterations</a:t>
            </a:r>
          </a:p>
          <a:p>
            <a:r>
              <a:rPr lang="en-US" dirty="0" smtClean="0"/>
              <a:t>Share code and knowledge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84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 (1)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data sources according to inspection methods</a:t>
            </a:r>
          </a:p>
          <a:p>
            <a:r>
              <a:rPr lang="en-US" dirty="0" smtClean="0"/>
              <a:t>Define Avro schema and SOLR schema </a:t>
            </a:r>
          </a:p>
          <a:p>
            <a:r>
              <a:rPr lang="en-US" dirty="0" smtClean="0"/>
              <a:t>Automatic dataset </a:t>
            </a:r>
            <a:r>
              <a:rPr lang="en-US" dirty="0" err="1" smtClean="0"/>
              <a:t>initalization</a:t>
            </a:r>
            <a:r>
              <a:rPr lang="en-US" dirty="0" smtClean="0"/>
              <a:t> / validation</a:t>
            </a:r>
          </a:p>
          <a:p>
            <a:endParaRPr lang="en-US" dirty="0"/>
          </a:p>
          <a:p>
            <a:r>
              <a:rPr lang="en-US" dirty="0" smtClean="0"/>
              <a:t>DESCRIBE as WIKI and than instantiate via ANSIBLE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07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 (2)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SNAProfiler</a:t>
            </a:r>
            <a:endParaRPr lang="en-US" dirty="0" smtClean="0"/>
          </a:p>
          <a:p>
            <a:pPr lvl="1"/>
            <a:r>
              <a:rPr lang="en-US" dirty="0" smtClean="0"/>
              <a:t>SQL for Network creation</a:t>
            </a:r>
          </a:p>
          <a:p>
            <a:pPr lvl="1"/>
            <a:r>
              <a:rPr lang="en-US" dirty="0" smtClean="0"/>
              <a:t>Topology per time slice</a:t>
            </a:r>
          </a:p>
          <a:p>
            <a:pPr lvl="1"/>
            <a:endParaRPr lang="en-US" dirty="0"/>
          </a:p>
          <a:p>
            <a:r>
              <a:rPr lang="en-US" dirty="0" smtClean="0"/>
              <a:t>Envelop:</a:t>
            </a:r>
          </a:p>
          <a:p>
            <a:pPr lvl="1"/>
            <a:r>
              <a:rPr lang="en-US" dirty="0" smtClean="0"/>
              <a:t>Allows us to hook in the </a:t>
            </a:r>
            <a:r>
              <a:rPr lang="en-US" dirty="0" err="1" smtClean="0"/>
              <a:t>SNAProfiler</a:t>
            </a:r>
            <a:r>
              <a:rPr lang="en-US" dirty="0" smtClean="0"/>
              <a:t> component as a JAR.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318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  (3)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Slice Preparation </a:t>
            </a:r>
          </a:p>
          <a:p>
            <a:pPr lvl="1"/>
            <a:r>
              <a:rPr lang="en-US" dirty="0" smtClean="0"/>
              <a:t>KAFKA =&gt; </a:t>
            </a:r>
            <a:r>
              <a:rPr lang="en-US" dirty="0" err="1" smtClean="0"/>
              <a:t>Hbase</a:t>
            </a:r>
            <a:endParaRPr lang="en-US" dirty="0" smtClean="0"/>
          </a:p>
          <a:p>
            <a:pPr lvl="1"/>
            <a:r>
              <a:rPr lang="en-US" dirty="0" smtClean="0"/>
              <a:t>App—</a:t>
            </a:r>
            <a:r>
              <a:rPr lang="en-US" dirty="0" err="1" smtClean="0"/>
              <a:t>controled</a:t>
            </a:r>
            <a:r>
              <a:rPr lang="en-US" dirty="0" smtClean="0"/>
              <a:t> time slice management:</a:t>
            </a:r>
          </a:p>
          <a:p>
            <a:pPr lvl="2"/>
            <a:r>
              <a:rPr lang="en-US" dirty="0" smtClean="0"/>
              <a:t>(K,V) : (EXP_METRIC_TS, </a:t>
            </a:r>
            <a:r>
              <a:rPr lang="en-US" dirty="0" err="1" smtClean="0"/>
              <a:t>NETWORKDATA_as_edgelist</a:t>
            </a:r>
            <a:r>
              <a:rPr lang="en-US" dirty="0" smtClean="0"/>
              <a:t>)  </a:t>
            </a:r>
          </a:p>
          <a:p>
            <a:pPr lvl="1"/>
            <a:r>
              <a:rPr lang="en-US" dirty="0" smtClean="0"/>
              <a:t>Opposite to TIMESERIES presentation</a:t>
            </a:r>
          </a:p>
        </p:txBody>
      </p:sp>
    </p:spTree>
    <p:extLst>
      <p:ext uri="{BB962C8B-B14F-4D97-AF65-F5344CB8AC3E}">
        <p14:creationId xmlns:p14="http://schemas.microsoft.com/office/powerpoint/2010/main" val="1449096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https://docs.google.com/document/d/12SHvTGJWtewk8CpUClOy22mh7cUow18F_Jg2ZNNE3h8/edit#heading=h.r4wlzr2ctack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https://docs.google.com/document/d/1sD0_T2fQ7J5k7Ttx1vmAkYkMljMySgKFimm4hNVXxgA/edit#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http://research.ijcaonline.org/volume74/number17/pxc3890233.pdf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https://www.cs.princeton.edu/~blei/papers/BleiNgJordan2003.pdf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Apache SPOT?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Formerly known as ONI</a:t>
            </a:r>
          </a:p>
          <a:p>
            <a:r>
              <a:rPr lang="en-US" dirty="0" smtClean="0"/>
              <a:t>Initiative of Cloudera, Intel, and partners</a:t>
            </a:r>
          </a:p>
          <a:p>
            <a:r>
              <a:rPr lang="en-US" dirty="0" smtClean="0"/>
              <a:t>Focus on </a:t>
            </a:r>
            <a:r>
              <a:rPr lang="en-US" b="1" dirty="0" smtClean="0"/>
              <a:t>Cybersecurity</a:t>
            </a:r>
          </a:p>
          <a:p>
            <a:pPr lvl="1"/>
            <a:r>
              <a:rPr lang="en-US" dirty="0" smtClean="0"/>
              <a:t>Common data formats</a:t>
            </a:r>
          </a:p>
          <a:p>
            <a:pPr lvl="1"/>
            <a:r>
              <a:rPr lang="en-US" dirty="0" smtClean="0"/>
              <a:t>Reliable and robust data pipelines</a:t>
            </a:r>
          </a:p>
          <a:p>
            <a:pPr lvl="1"/>
            <a:r>
              <a:rPr lang="en-US" dirty="0" smtClean="0"/>
              <a:t>Repeatable and reliable analysis and modeling procedures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91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Ingestion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details will be taken from ”Application team”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20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ONI-ML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Implementation of LDA algorithm on 3 data sources:</a:t>
            </a:r>
          </a:p>
          <a:p>
            <a:pPr lvl="1"/>
            <a:r>
              <a:rPr lang="en-US" dirty="0" smtClean="0"/>
              <a:t>PROXY</a:t>
            </a:r>
          </a:p>
          <a:p>
            <a:pPr lvl="1"/>
            <a:r>
              <a:rPr lang="en-US" dirty="0" smtClean="0"/>
              <a:t>DNS</a:t>
            </a:r>
          </a:p>
          <a:p>
            <a:pPr lvl="1"/>
            <a:r>
              <a:rPr lang="en-US" dirty="0" smtClean="0"/>
              <a:t>NETFLOW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3962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81" y="-562303"/>
            <a:ext cx="9205437" cy="7420303"/>
          </a:xfrm>
        </p:spPr>
      </p:pic>
    </p:spTree>
    <p:extLst>
      <p:ext uri="{BB962C8B-B14F-4D97-AF65-F5344CB8AC3E}">
        <p14:creationId xmlns:p14="http://schemas.microsoft.com/office/powerpoint/2010/main" val="73552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Formats (1) : </a:t>
            </a:r>
            <a:r>
              <a:rPr lang="en-US" b="1" dirty="0" smtClean="0"/>
              <a:t>DNS</a:t>
            </a:r>
            <a:endParaRPr lang="en-US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042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Formats (2) : </a:t>
            </a:r>
            <a:r>
              <a:rPr lang="en-US" b="1" dirty="0" smtClean="0"/>
              <a:t>PROXY</a:t>
            </a:r>
            <a:endParaRPr lang="en-US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Formats (3) : </a:t>
            </a:r>
            <a:r>
              <a:rPr lang="en-US" b="1" dirty="0" smtClean="0"/>
              <a:t>NETFLOW</a:t>
            </a:r>
            <a:endParaRPr lang="en-US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9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569</Words>
  <Application>Microsoft Macintosh PowerPoint</Application>
  <PresentationFormat>Breitbild</PresentationFormat>
  <Paragraphs>121</Paragraphs>
  <Slides>29</Slides>
  <Notes>0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3" baseType="lpstr">
      <vt:lpstr>Calibri</vt:lpstr>
      <vt:lpstr>Calibri Light</vt:lpstr>
      <vt:lpstr>Arial</vt:lpstr>
      <vt:lpstr>Office-Design</vt:lpstr>
      <vt:lpstr>Network Traffic Analysis </vt:lpstr>
      <vt:lpstr>Quick-Links</vt:lpstr>
      <vt:lpstr>What is Apache SPOT?</vt:lpstr>
      <vt:lpstr>Ingestion …</vt:lpstr>
      <vt:lpstr>ONI-ML</vt:lpstr>
      <vt:lpstr>PowerPoint-Präsentation</vt:lpstr>
      <vt:lpstr>The Data Formats (1) : DNS</vt:lpstr>
      <vt:lpstr>The Data Formats (2) : PROXY</vt:lpstr>
      <vt:lpstr>The Data Formats (3) : NETFLOW</vt:lpstr>
      <vt:lpstr>LDA: What and Why?</vt:lpstr>
      <vt:lpstr>Our Goals (long term):</vt:lpstr>
      <vt:lpstr>Our Activities </vt:lpstr>
      <vt:lpstr>About Event Processing:</vt:lpstr>
      <vt:lpstr>Scenario A:</vt:lpstr>
      <vt:lpstr>Test Data for Scenario B:</vt:lpstr>
      <vt:lpstr>Test Data for Scenario C:</vt:lpstr>
      <vt:lpstr>Scenario D:</vt:lpstr>
      <vt:lpstr>PowerPoint-Präsentation</vt:lpstr>
      <vt:lpstr>Test Data for Scenario E:</vt:lpstr>
      <vt:lpstr>K-Means </vt:lpstr>
      <vt:lpstr>Entropy of Temporal Network</vt:lpstr>
      <vt:lpstr>Word Shift Graph</vt:lpstr>
      <vt:lpstr>Kafka Setup</vt:lpstr>
      <vt:lpstr>Milestone One:</vt:lpstr>
      <vt:lpstr>Our Results:</vt:lpstr>
      <vt:lpstr>TODO (1)</vt:lpstr>
      <vt:lpstr>TODO (2)</vt:lpstr>
      <vt:lpstr>TODO  (3)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Traffic Analysis</dc:title>
  <dc:creator>Mirko  Kampf</dc:creator>
  <cp:lastModifiedBy>Mirko  Kampf</cp:lastModifiedBy>
  <cp:revision>19</cp:revision>
  <dcterms:created xsi:type="dcterms:W3CDTF">2016-11-09T09:57:35Z</dcterms:created>
  <dcterms:modified xsi:type="dcterms:W3CDTF">2016-11-11T09:08:01Z</dcterms:modified>
</cp:coreProperties>
</file>